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59" r:id="rId5"/>
    <p:sldId id="260" r:id="rId6"/>
    <p:sldId id="265" r:id="rId7"/>
    <p:sldId id="263" r:id="rId8"/>
  </p:sldIdLst>
  <p:sldSz cx="9144000" cy="5143500" type="screen16x9"/>
  <p:notesSz cx="7010400" cy="9296400"/>
  <p:embeddedFontLst>
    <p:embeddedFont>
      <p:font typeface="Amatic SC" panose="020B0604020202020204" charset="-79"/>
      <p:regular r:id="rId11"/>
      <p:bold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Source Code Pro" panose="020B060402020202020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77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64CC6-F9EC-47BF-851C-D8B5A247818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4DA6A-6F2C-46B0-A1D1-C0AE431BA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28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6012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060288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5758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5411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4A86E8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8000"/>
              <a:buNone/>
              <a:defRPr sz="8000">
                <a:solidFill>
                  <a:srgbClr val="FF99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4A86E8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4"/>
          </a:fgClr>
          <a:bgClr>
            <a:schemeClr val="bg1"/>
          </a:bgClr>
        </a:patt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4"/>
                </a:solidFill>
              </a:rPr>
              <a:t>Weekly Skills Practice</a:t>
            </a:r>
            <a:endParaRPr dirty="0">
              <a:solidFill>
                <a:schemeClr val="accent4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chemeClr val="accent4"/>
                </a:solidFill>
              </a:rPr>
              <a:t>Grade: 3rd Math</a:t>
            </a:r>
            <a:br>
              <a:rPr lang="en" sz="4800" dirty="0">
                <a:solidFill>
                  <a:schemeClr val="accent4"/>
                </a:solidFill>
              </a:rPr>
            </a:br>
            <a:r>
              <a:rPr lang="en" sz="4800" dirty="0">
                <a:solidFill>
                  <a:schemeClr val="accent4"/>
                </a:solidFill>
              </a:rPr>
              <a:t>Week of </a:t>
            </a:r>
            <a:r>
              <a:rPr lang="en-US" sz="4800" dirty="0">
                <a:solidFill>
                  <a:schemeClr val="accent4"/>
                </a:solidFill>
              </a:rPr>
              <a:t>May</a:t>
            </a:r>
            <a:r>
              <a:rPr lang="en" sz="4800" dirty="0">
                <a:solidFill>
                  <a:schemeClr val="accent4"/>
                </a:solidFill>
              </a:rPr>
              <a:t> 4, 2020</a:t>
            </a:r>
            <a:endParaRPr sz="4800" dirty="0">
              <a:solidFill>
                <a:schemeClr val="accent4"/>
              </a:solidFill>
            </a:endParaRPr>
          </a:p>
        </p:txBody>
      </p:sp>
      <p:sp>
        <p:nvSpPr>
          <p:cNvPr id="57" name="Shape 57"/>
          <p:cNvSpPr txBox="1"/>
          <p:nvPr/>
        </p:nvSpPr>
        <p:spPr>
          <a:xfrm>
            <a:off x="1669075" y="4132975"/>
            <a:ext cx="5643000" cy="7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0622" y="53817"/>
            <a:ext cx="8520600" cy="643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Monday, </a:t>
            </a:r>
            <a:r>
              <a:rPr lang="en-US" dirty="0">
                <a:solidFill>
                  <a:schemeClr val="accent4"/>
                </a:solidFill>
              </a:rPr>
              <a:t>May 4</a:t>
            </a:r>
            <a:r>
              <a:rPr lang="en-US" baseline="30000" dirty="0">
                <a:solidFill>
                  <a:schemeClr val="accent4"/>
                </a:solidFill>
              </a:rPr>
              <a:t>th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" dirty="0">
                <a:solidFill>
                  <a:schemeClr val="accent4"/>
                </a:solidFill>
              </a:rPr>
              <a:t>		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63" name="Shape 63"/>
          <p:cNvSpPr txBox="1"/>
          <p:nvPr/>
        </p:nvSpPr>
        <p:spPr>
          <a:xfrm>
            <a:off x="152400" y="819150"/>
            <a:ext cx="9082756" cy="4535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AutoNum type="arabicPeriod"/>
            </a:pP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Which division equation can be solved using 3 x ___ = 27</a:t>
            </a:r>
          </a:p>
          <a:p>
            <a:pPr lvl="0"/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A.  27 ÷ 3 = </a:t>
            </a:r>
          </a:p>
          <a:p>
            <a:pPr lvl="0"/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B.  3 ÷ 27 =  </a:t>
            </a:r>
          </a:p>
          <a:p>
            <a:pPr lvl="0"/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C.  __ ÷ 27 = 3</a:t>
            </a:r>
          </a:p>
          <a:p>
            <a:pPr lvl="0"/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D.  __ ÷ 3 = 27</a:t>
            </a:r>
          </a:p>
          <a:p>
            <a:pPr lvl="0"/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/>
            <a:endParaRPr sz="1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5000"/>
              </a:lnSpc>
              <a:buAutoNum type="arabicPeriod" startAt="2"/>
            </a:pP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Octavian’s apple weighs 93 grams. His pear weighs 152 grams. What is the total weight of the apple and the pear?</a:t>
            </a:r>
          </a:p>
          <a:p>
            <a:pPr lvl="0">
              <a:lnSpc>
                <a:spcPct val="115000"/>
              </a:lnSpc>
            </a:pPr>
            <a:endParaRPr lang="en-US" sz="1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15000"/>
              </a:lnSpc>
            </a:pPr>
            <a:endParaRPr lang="en" sz="1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15000"/>
              </a:lnSpc>
            </a:pPr>
            <a:r>
              <a:rPr lang="en" sz="1800" dirty="0">
                <a:latin typeface="Times New Roman"/>
                <a:ea typeface="Times New Roman"/>
                <a:cs typeface="Times New Roman"/>
                <a:sym typeface="Times New Roman"/>
              </a:rPr>
              <a:t>3. 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Lunch  starts at 11:07 and ends at 11:55. How long do you have to eat your lunch?</a:t>
            </a:r>
            <a:endParaRPr sz="1800" dirty="0">
              <a:latin typeface="Times New Roman" panose="02020603050405020304" pitchFamily="18" charset="0"/>
              <a:ea typeface="Comic Sans MS"/>
              <a:cs typeface="Times New Roman" panose="02020603050405020304" pitchFamily="18" charset="0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0622" y="53817"/>
            <a:ext cx="8520600" cy="643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4"/>
                </a:solidFill>
              </a:rPr>
              <a:t>Tuesday</a:t>
            </a:r>
            <a:r>
              <a:rPr lang="en" dirty="0">
                <a:solidFill>
                  <a:schemeClr val="accent4"/>
                </a:solidFill>
              </a:rPr>
              <a:t>, </a:t>
            </a:r>
            <a:r>
              <a:rPr lang="en-US" dirty="0">
                <a:solidFill>
                  <a:schemeClr val="accent4"/>
                </a:solidFill>
              </a:rPr>
              <a:t>May 5</a:t>
            </a:r>
            <a:r>
              <a:rPr lang="en-US" baseline="30000" dirty="0">
                <a:solidFill>
                  <a:schemeClr val="accent4"/>
                </a:solidFill>
              </a:rPr>
              <a:t>th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" dirty="0">
                <a:solidFill>
                  <a:schemeClr val="accent4"/>
                </a:solidFill>
              </a:rPr>
              <a:t>		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63" name="Shape 63"/>
          <p:cNvSpPr txBox="1"/>
          <p:nvPr/>
        </p:nvSpPr>
        <p:spPr>
          <a:xfrm>
            <a:off x="30622" y="696942"/>
            <a:ext cx="9082756" cy="4307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AutoNum type="arabicPeriod"/>
            </a:pPr>
            <a:r>
              <a:rPr lang="en-US" sz="1900" dirty="0" err="1">
                <a:latin typeface="Times New Roman"/>
                <a:ea typeface="Times New Roman"/>
                <a:cs typeface="Times New Roman"/>
                <a:sym typeface="Times New Roman"/>
              </a:rPr>
              <a:t>Katerika</a:t>
            </a:r>
            <a:r>
              <a:rPr lang="en-US" sz="1900" dirty="0">
                <a:latin typeface="Times New Roman"/>
                <a:ea typeface="Times New Roman"/>
                <a:cs typeface="Times New Roman"/>
                <a:sym typeface="Times New Roman"/>
              </a:rPr>
              <a:t> bakes 14 bagels. She puts all of the bagels into 7 bags. Each bag has the same number of bagels. How many bagels does </a:t>
            </a:r>
            <a:r>
              <a:rPr lang="en-US" sz="1900" dirty="0" err="1">
                <a:latin typeface="Times New Roman"/>
                <a:ea typeface="Times New Roman"/>
                <a:cs typeface="Times New Roman"/>
                <a:sym typeface="Times New Roman"/>
              </a:rPr>
              <a:t>Katerika</a:t>
            </a:r>
            <a:r>
              <a:rPr lang="en-US" sz="1900" dirty="0">
                <a:latin typeface="Times New Roman"/>
                <a:ea typeface="Times New Roman"/>
                <a:cs typeface="Times New Roman"/>
                <a:sym typeface="Times New Roman"/>
              </a:rPr>
              <a:t> put into each bag? Write a division equation and a multiplication equation that you can use to solve the problem. </a:t>
            </a:r>
          </a:p>
          <a:p>
            <a:pPr lvl="0"/>
            <a:endParaRPr lang="en-US"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/>
            <a:r>
              <a:rPr lang="en-US" sz="19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5000"/>
              </a:lnSpc>
              <a:buAutoNum type="arabicPeriod" startAt="2"/>
            </a:pPr>
            <a:r>
              <a:rPr lang="en-US" sz="1900" dirty="0">
                <a:latin typeface="Times New Roman"/>
                <a:ea typeface="Times New Roman"/>
                <a:cs typeface="Times New Roman"/>
                <a:sym typeface="Times New Roman"/>
              </a:rPr>
              <a:t>Ms. Boyd bought 4 bags of skittles.  Each bag weighs 7 kilograms.  How many kilograms does of skittles does Ms. Boyd have? </a:t>
            </a:r>
          </a:p>
          <a:p>
            <a:pPr lvl="0">
              <a:lnSpc>
                <a:spcPct val="115000"/>
              </a:lnSpc>
            </a:pPr>
            <a:endParaRPr lang="en"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15000"/>
              </a:lnSpc>
            </a:pPr>
            <a:endParaRPr lang="en"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15000"/>
              </a:lnSpc>
            </a:pPr>
            <a:r>
              <a:rPr lang="en" sz="1900" dirty="0">
                <a:latin typeface="Times New Roman"/>
                <a:ea typeface="Times New Roman"/>
                <a:cs typeface="Times New Roman"/>
                <a:sym typeface="Times New Roman"/>
              </a:rPr>
              <a:t>3. </a:t>
            </a:r>
            <a:r>
              <a:rPr lang="en-US" sz="1900" dirty="0">
                <a:latin typeface="Times New Roman"/>
                <a:ea typeface="Times New Roman"/>
                <a:cs typeface="Times New Roman"/>
                <a:sym typeface="Times New Roman"/>
              </a:rPr>
              <a:t>There are 18 fish. Each bowl holds 6 fish.  What number sentence shows the number of bowls?</a:t>
            </a:r>
            <a:endParaRPr sz="1900" dirty="0">
              <a:latin typeface="Times New Roman" panose="02020603050405020304" pitchFamily="18" charset="0"/>
              <a:ea typeface="Comic Sans MS"/>
              <a:cs typeface="Times New Roman" panose="02020603050405020304" pitchFamily="18" charset="0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5812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59007" y="0"/>
            <a:ext cx="8689750" cy="56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Wed</a:t>
            </a:r>
            <a:r>
              <a:rPr lang="en-US" dirty="0" err="1">
                <a:solidFill>
                  <a:schemeClr val="accent4"/>
                </a:solidFill>
              </a:rPr>
              <a:t>nesday</a:t>
            </a:r>
            <a:r>
              <a:rPr lang="en" dirty="0">
                <a:solidFill>
                  <a:schemeClr val="accent4"/>
                </a:solidFill>
              </a:rPr>
              <a:t>, </a:t>
            </a:r>
            <a:r>
              <a:rPr lang="en-US" dirty="0">
                <a:solidFill>
                  <a:schemeClr val="accent4"/>
                </a:solidFill>
              </a:rPr>
              <a:t>May 6</a:t>
            </a:r>
            <a:r>
              <a:rPr lang="en-US" baseline="30000" dirty="0">
                <a:solidFill>
                  <a:schemeClr val="accent4"/>
                </a:solidFill>
              </a:rPr>
              <a:t>th</a:t>
            </a:r>
            <a:r>
              <a:rPr lang="en-US" dirty="0">
                <a:solidFill>
                  <a:schemeClr val="accent4"/>
                </a:solidFill>
              </a:rPr>
              <a:t>                      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76" name="Shape 76"/>
          <p:cNvSpPr txBox="1"/>
          <p:nvPr/>
        </p:nvSpPr>
        <p:spPr>
          <a:xfrm>
            <a:off x="146500" y="595564"/>
            <a:ext cx="8997500" cy="437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>
              <a:lnSpc>
                <a:spcPct val="115000"/>
              </a:lnSpc>
              <a:buSzPts val="1800"/>
            </a:pP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84A7CE-0965-4B76-AB4C-162EB46D3B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782" y="990600"/>
            <a:ext cx="6934200" cy="41529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0" y="0"/>
            <a:ext cx="4038600" cy="73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Thu</a:t>
            </a:r>
            <a:r>
              <a:rPr lang="en-US" dirty="0" err="1">
                <a:solidFill>
                  <a:schemeClr val="accent4"/>
                </a:solidFill>
              </a:rPr>
              <a:t>rsday</a:t>
            </a:r>
            <a:r>
              <a:rPr lang="en" dirty="0">
                <a:solidFill>
                  <a:schemeClr val="accent4"/>
                </a:solidFill>
              </a:rPr>
              <a:t>, </a:t>
            </a:r>
            <a:r>
              <a:rPr lang="en-US" dirty="0" err="1">
                <a:solidFill>
                  <a:schemeClr val="accent4"/>
                </a:solidFill>
              </a:rPr>
              <a:t>MAy</a:t>
            </a:r>
            <a:r>
              <a:rPr lang="en-US" dirty="0">
                <a:solidFill>
                  <a:schemeClr val="accent4"/>
                </a:solidFill>
              </a:rPr>
              <a:t> 7</a:t>
            </a:r>
            <a:r>
              <a:rPr lang="en-US" baseline="30000" dirty="0">
                <a:solidFill>
                  <a:schemeClr val="accent4"/>
                </a:solidFill>
              </a:rPr>
              <a:t>th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189525" y="590550"/>
            <a:ext cx="8615100" cy="45529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Clr>
                <a:srgbClr val="000000"/>
              </a:buClr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	 			 	 </a:t>
            </a:r>
            <a:endParaRPr lang="en-US" sz="16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6CAFD5-D1BF-4F95-89FE-86A2C5C2A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315707"/>
            <a:ext cx="5791200" cy="364339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0622" y="53817"/>
            <a:ext cx="8520600" cy="643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4"/>
                </a:solidFill>
              </a:rPr>
              <a:t>Fri</a:t>
            </a:r>
            <a:r>
              <a:rPr lang="en" dirty="0">
                <a:solidFill>
                  <a:schemeClr val="accent4"/>
                </a:solidFill>
              </a:rPr>
              <a:t>day, </a:t>
            </a:r>
            <a:r>
              <a:rPr lang="en-US" dirty="0">
                <a:solidFill>
                  <a:schemeClr val="accent4"/>
                </a:solidFill>
              </a:rPr>
              <a:t>May 8</a:t>
            </a:r>
            <a:r>
              <a:rPr lang="en-US" baseline="30000" dirty="0">
                <a:solidFill>
                  <a:schemeClr val="accent4"/>
                </a:solidFill>
              </a:rPr>
              <a:t>th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" dirty="0">
                <a:solidFill>
                  <a:schemeClr val="accent4"/>
                </a:solidFill>
              </a:rPr>
              <a:t>		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63" name="Shape 63"/>
          <p:cNvSpPr txBox="1"/>
          <p:nvPr/>
        </p:nvSpPr>
        <p:spPr>
          <a:xfrm>
            <a:off x="152400" y="819150"/>
            <a:ext cx="9082756" cy="4535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Font typeface="Arial"/>
              <a:buAutoNum type="arabicPeriod"/>
            </a:pP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Lenny has 48 crackers divided into piles. There are 8 crackers in each pile. How many piles of crackers does Lenny have? Write a division equation and a multiplication equation that you can use to solve the problem.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5000"/>
              </a:lnSpc>
              <a:buFont typeface="Arial"/>
              <a:buAutoNum type="arabicPeriod" startAt="2"/>
            </a:pP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Which problem </a:t>
            </a:r>
            <a:r>
              <a:rPr lang="en-US" sz="1800" b="1" i="1" dirty="0">
                <a:latin typeface="Times New Roman"/>
                <a:ea typeface="Times New Roman"/>
                <a:cs typeface="Times New Roman"/>
                <a:sym typeface="Times New Roman"/>
              </a:rPr>
              <a:t>cannot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be solved using multiplication?</a:t>
            </a:r>
          </a:p>
          <a:p>
            <a:pPr marL="342900" lvl="0" indent="-342900">
              <a:lnSpc>
                <a:spcPct val="115000"/>
              </a:lnSpc>
              <a:buAutoNum type="alphaUcPeriod"/>
            </a:pP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A model train has 8 cars.  Each car is 6 inches long. How long is the model train?</a:t>
            </a:r>
          </a:p>
          <a:p>
            <a:pPr marL="342900" lvl="0" indent="-342900">
              <a:lnSpc>
                <a:spcPct val="115000"/>
              </a:lnSpc>
              <a:buAutoNum type="alphaUcPeriod"/>
            </a:pP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Max had 5 shells.  He found 7 more shells. How many shells does Max have in all?</a:t>
            </a:r>
          </a:p>
          <a:p>
            <a:pPr lvl="0">
              <a:lnSpc>
                <a:spcPct val="115000"/>
              </a:lnSpc>
            </a:pP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C. There are 3 birds in each of 4 trees.  How many birds are in all of the trees?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15000"/>
              </a:lnSpc>
            </a:pPr>
            <a:r>
              <a:rPr kumimoji="0" lang="e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3. 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Select the numbers that round to 50:  </a:t>
            </a:r>
          </a:p>
          <a:p>
            <a:pPr lvl="0">
              <a:lnSpc>
                <a:spcPct val="115000"/>
              </a:lnSpc>
            </a:pP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 45	39	53	56	47	56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omic Sans MS"/>
              <a:cs typeface="Times New Roman" panose="02020603050405020304" pitchFamily="18" charset="0"/>
              <a:sym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87228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4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FAB2E-36FF-4283-8686-4C1AABEF4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33350"/>
            <a:ext cx="8520600" cy="685800"/>
          </a:xfrm>
        </p:spPr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Answers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D3DAA-5DD1-4387-B308-3ACB62AFB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895350"/>
            <a:ext cx="8520600" cy="4114800"/>
          </a:xfrm>
        </p:spPr>
        <p:txBody>
          <a:bodyPr/>
          <a:lstStyle/>
          <a:p>
            <a:pPr marL="11430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2CC4A1-EEA5-4BB8-A937-BBAB9E9CC7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883893"/>
              </p:ext>
            </p:extLst>
          </p:nvPr>
        </p:nvGraphicFramePr>
        <p:xfrm>
          <a:off x="723900" y="1062990"/>
          <a:ext cx="7696200" cy="3627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39461">
                  <a:extLst>
                    <a:ext uri="{9D8B030D-6E8A-4147-A177-3AD203B41FA5}">
                      <a16:colId xmlns:a16="http://schemas.microsoft.com/office/drawing/2014/main" val="3503691647"/>
                    </a:ext>
                  </a:extLst>
                </a:gridCol>
                <a:gridCol w="1349837">
                  <a:extLst>
                    <a:ext uri="{9D8B030D-6E8A-4147-A177-3AD203B41FA5}">
                      <a16:colId xmlns:a16="http://schemas.microsoft.com/office/drawing/2014/main" val="2785137896"/>
                    </a:ext>
                  </a:extLst>
                </a:gridCol>
                <a:gridCol w="1844602">
                  <a:extLst>
                    <a:ext uri="{9D8B030D-6E8A-4147-A177-3AD203B41FA5}">
                      <a16:colId xmlns:a16="http://schemas.microsoft.com/office/drawing/2014/main" val="1668281990"/>
                    </a:ext>
                  </a:extLst>
                </a:gridCol>
                <a:gridCol w="1660598">
                  <a:extLst>
                    <a:ext uri="{9D8B030D-6E8A-4147-A177-3AD203B41FA5}">
                      <a16:colId xmlns:a16="http://schemas.microsoft.com/office/drawing/2014/main" val="3115290375"/>
                    </a:ext>
                  </a:extLst>
                </a:gridCol>
                <a:gridCol w="1501702">
                  <a:extLst>
                    <a:ext uri="{9D8B030D-6E8A-4147-A177-3AD203B41FA5}">
                      <a16:colId xmlns:a16="http://schemas.microsoft.com/office/drawing/2014/main" val="657884902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91643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÷ 7 =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7 x __ =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A,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÷ 8 =</a:t>
                      </a:r>
                    </a:p>
                    <a:p>
                      <a:pPr algn="l"/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x __= 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17083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245 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 28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72018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 48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 18 ÷ 6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8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3. 45, 53, 47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52778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F12A578-DBC0-4375-BC2A-731058318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2305050"/>
            <a:ext cx="1479001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376493"/>
      </p:ext>
    </p:extLst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433</Words>
  <Application>Microsoft Office PowerPoint</Application>
  <PresentationFormat>On-screen Show (16:9)</PresentationFormat>
  <Paragraphs>72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Source Code Pro</vt:lpstr>
      <vt:lpstr>Times New Roman</vt:lpstr>
      <vt:lpstr>Calibri</vt:lpstr>
      <vt:lpstr>Amatic SC</vt:lpstr>
      <vt:lpstr>Beach Day</vt:lpstr>
      <vt:lpstr>Weekly Skills Practice Grade: 3rd Math Week of May 4, 2020</vt:lpstr>
      <vt:lpstr>Monday, May 4th   </vt:lpstr>
      <vt:lpstr>Tuesday, May 5th   </vt:lpstr>
      <vt:lpstr>Wednesday, May 6th                      </vt:lpstr>
      <vt:lpstr>Thursday, MAy 7th </vt:lpstr>
      <vt:lpstr>Friday, May 8th   </vt:lpstr>
      <vt:lpstr>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Bellwork Feb 26th -Mar 2nd    Grade: 2nd Math</dc:title>
  <dc:creator>ARCHIE  MOSS</dc:creator>
  <cp:lastModifiedBy>Booker Holloway</cp:lastModifiedBy>
  <cp:revision>52</cp:revision>
  <cp:lastPrinted>2018-02-21T21:43:00Z</cp:lastPrinted>
  <dcterms:modified xsi:type="dcterms:W3CDTF">2020-05-04T04:27:11Z</dcterms:modified>
</cp:coreProperties>
</file>